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57" r:id="rId4"/>
    <p:sldId id="261" r:id="rId5"/>
    <p:sldId id="262" r:id="rId6"/>
    <p:sldId id="258" r:id="rId7"/>
    <p:sldId id="260" r:id="rId8"/>
    <p:sldId id="263" r:id="rId9"/>
    <p:sldId id="264" r:id="rId10"/>
    <p:sldId id="270" r:id="rId11"/>
    <p:sldId id="274" r:id="rId12"/>
    <p:sldId id="275" r:id="rId13"/>
    <p:sldId id="276" r:id="rId14"/>
    <p:sldId id="266" r:id="rId15"/>
    <p:sldId id="268" r:id="rId16"/>
    <p:sldId id="269" r:id="rId17"/>
    <p:sldId id="272" r:id="rId18"/>
    <p:sldId id="282" r:id="rId19"/>
    <p:sldId id="273" r:id="rId20"/>
    <p:sldId id="277" r:id="rId21"/>
    <p:sldId id="278" r:id="rId22"/>
    <p:sldId id="267" r:id="rId23"/>
    <p:sldId id="283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78C5-6259-EA41-B0CD-1EE31749D79A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4428-82D5-5842-A438-55596BFF7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4688-8AC0-3E41-9F24-5DC20E5B231B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5BE3-222D-A041-9A99-7D1A2442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Y1 </a:t>
            </a:r>
            <a:r>
              <a:rPr lang="en-US" dirty="0" err="1" smtClean="0"/>
              <a:t>Maths</a:t>
            </a:r>
            <a:r>
              <a:rPr lang="en-US" dirty="0" smtClean="0"/>
              <a:t> information evening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 Part Whole model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24800" cy="8951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Part-Part-Whole Models  </a:t>
            </a:r>
            <a:endParaRPr lang="en-GB" dirty="0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611560" y="1340768"/>
            <a:ext cx="5112568" cy="5112568"/>
            <a:chOff x="6300192" y="2780928"/>
            <a:chExt cx="2232248" cy="2232248"/>
          </a:xfrm>
        </p:grpSpPr>
        <p:sp>
          <p:nvSpPr>
            <p:cNvPr id="5" name="Oval 4"/>
            <p:cNvSpPr/>
            <p:nvPr/>
          </p:nvSpPr>
          <p:spPr bwMode="auto">
            <a:xfrm>
              <a:off x="6300192" y="2780928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00192" y="4221088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668344" y="3356992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10800000" flipH="1" flipV="1">
              <a:off x="7149075" y="3283970"/>
              <a:ext cx="565921" cy="282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 flipH="1">
              <a:off x="7117635" y="4101413"/>
              <a:ext cx="786003" cy="345841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Oval 9"/>
          <p:cNvSpPr/>
          <p:nvPr/>
        </p:nvSpPr>
        <p:spPr bwMode="auto">
          <a:xfrm>
            <a:off x="1043608" y="364502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91680" y="3573016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616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03648" y="400506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63688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8351 -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41754 -0.25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6233 -0.2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37795 0.1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5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1493 0.20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24800" cy="8951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Part-Part-Whole Models  </a:t>
            </a:r>
            <a:endParaRPr lang="en-GB" dirty="0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611560" y="1340768"/>
            <a:ext cx="5112568" cy="5112568"/>
            <a:chOff x="6300192" y="2780928"/>
            <a:chExt cx="2232248" cy="2232248"/>
          </a:xfrm>
        </p:grpSpPr>
        <p:sp>
          <p:nvSpPr>
            <p:cNvPr id="5" name="Oval 4"/>
            <p:cNvSpPr/>
            <p:nvPr/>
          </p:nvSpPr>
          <p:spPr bwMode="auto">
            <a:xfrm>
              <a:off x="6300192" y="2780928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00192" y="4221088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668344" y="3356992"/>
              <a:ext cx="864096" cy="7920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10800000" flipH="1" flipV="1">
              <a:off x="7149075" y="3283970"/>
              <a:ext cx="565921" cy="282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 flipH="1">
              <a:off x="7117635" y="4101413"/>
              <a:ext cx="786003" cy="345841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Oval 14"/>
          <p:cNvSpPr/>
          <p:nvPr/>
        </p:nvSpPr>
        <p:spPr bwMode="auto">
          <a:xfrm>
            <a:off x="4211960" y="148478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88024" y="1916832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44008" y="2420888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99992" y="508518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2000" y="580526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27552 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40955 0.2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12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35434 0.2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1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37813 -0.1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30712 -0.2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39" y="0"/>
            <a:ext cx="8650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2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Cherries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Screen Shot 2017-05-03 at 22.11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8" y="1606353"/>
            <a:ext cx="6242662" cy="46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ectangles</a:t>
            </a:r>
            <a:endParaRPr lang="en-US" dirty="0"/>
          </a:p>
        </p:txBody>
      </p:sp>
      <p:pic>
        <p:nvPicPr>
          <p:cNvPr id="4" name="Picture 3" descr="Screen Shot 2017-05-03 at 22.1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1395"/>
            <a:ext cx="8001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3 at 22.1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1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1598203" y="5030464"/>
            <a:ext cx="947753" cy="4845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45572"/>
              </p:ext>
            </p:extLst>
          </p:nvPr>
        </p:nvGraphicFramePr>
        <p:xfrm>
          <a:off x="4189044" y="520564"/>
          <a:ext cx="4176210" cy="224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40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40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V="1">
            <a:off x="1598201" y="4088451"/>
            <a:ext cx="1096421" cy="5625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722327" y="4218904"/>
            <a:ext cx="972108" cy="12961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45955" y="3376624"/>
            <a:ext cx="857808" cy="1143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51979" y="5004528"/>
            <a:ext cx="857808" cy="1143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41415"/>
              </p:ext>
            </p:extLst>
          </p:nvPr>
        </p:nvGraphicFramePr>
        <p:xfrm>
          <a:off x="5246968" y="4333180"/>
          <a:ext cx="2664042" cy="162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348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4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4271315" y="622844"/>
            <a:ext cx="706988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9570" y="3249944"/>
            <a:ext cx="66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884001" y="5066688"/>
            <a:ext cx="66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3</a:t>
            </a:r>
            <a:endParaRPr lang="en-GB" sz="1100" dirty="0"/>
          </a:p>
        </p:txBody>
      </p:sp>
      <p:sp>
        <p:nvSpPr>
          <p:cNvPr id="8" name="Oval 7"/>
          <p:cNvSpPr/>
          <p:nvPr/>
        </p:nvSpPr>
        <p:spPr bwMode="auto">
          <a:xfrm>
            <a:off x="5064337" y="622844"/>
            <a:ext cx="706988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9570" y="4906508"/>
            <a:ext cx="66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1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165478" y="5053383"/>
            <a:ext cx="6658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 1</a:t>
            </a:r>
            <a:endParaRPr lang="en-GB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926459" y="4191610"/>
            <a:ext cx="5985440" cy="1323439"/>
            <a:chOff x="-288721" y="4191609"/>
            <a:chExt cx="7980586" cy="1323439"/>
          </a:xfrm>
        </p:grpSpPr>
        <p:sp>
          <p:nvSpPr>
            <p:cNvPr id="25" name="TextBox 24"/>
            <p:cNvSpPr txBox="1"/>
            <p:nvPr/>
          </p:nvSpPr>
          <p:spPr>
            <a:xfrm>
              <a:off x="-288721" y="4191609"/>
              <a:ext cx="887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/>
                <a:t>4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4105" y="4244394"/>
              <a:ext cx="887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4</a:t>
              </a:r>
              <a:endParaRPr lang="en-GB" sz="11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4322" y="622845"/>
            <a:ext cx="2791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3 + </a:t>
            </a:r>
            <a:r>
              <a:rPr lang="en-GB" sz="8000" dirty="0"/>
              <a:t>1=</a:t>
            </a:r>
          </a:p>
          <a:p>
            <a:endParaRPr lang="en-GB" sz="8000" dirty="0"/>
          </a:p>
        </p:txBody>
      </p:sp>
      <p:sp>
        <p:nvSpPr>
          <p:cNvPr id="20" name="Oval 19"/>
          <p:cNvSpPr/>
          <p:nvPr/>
        </p:nvSpPr>
        <p:spPr bwMode="auto">
          <a:xfrm>
            <a:off x="6767056" y="622844"/>
            <a:ext cx="706988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23655" y="622844"/>
            <a:ext cx="706988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2537" y="622845"/>
            <a:ext cx="97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2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we challenge and support your child? </a:t>
            </a:r>
            <a:endParaRPr lang="en-US" dirty="0"/>
          </a:p>
        </p:txBody>
      </p:sp>
      <p:pic>
        <p:nvPicPr>
          <p:cNvPr id="4" name="Picture 3" descr="Screen Shot 2017-05-03 at 22.2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" y="1740470"/>
            <a:ext cx="8695313" cy="39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this lead to in later years?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b="6158"/>
          <a:stretch>
            <a:fillRect/>
          </a:stretch>
        </p:blipFill>
        <p:spPr bwMode="auto">
          <a:xfrm>
            <a:off x="4496213" y="172480"/>
            <a:ext cx="4496213" cy="24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014" y="2924944"/>
            <a:ext cx="4340962" cy="1261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589" y="44412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Alex Parry</a:t>
            </a:r>
          </a:p>
          <a:p>
            <a:r>
              <a:rPr lang="en-US" dirty="0" smtClean="0"/>
              <a:t>St Bonaventure’s Primary School</a:t>
            </a:r>
          </a:p>
          <a:p>
            <a:r>
              <a:rPr lang="en-GB" dirty="0" err="1" smtClean="0"/>
              <a:t>alexandra.parry@bristol-schools.uk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9" y="1279110"/>
            <a:ext cx="4056873" cy="542630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0790"/>
              </p:ext>
            </p:extLst>
          </p:nvPr>
        </p:nvGraphicFramePr>
        <p:xfrm>
          <a:off x="4624913" y="1615030"/>
          <a:ext cx="421794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73"/>
                <a:gridCol w="2108973"/>
              </a:tblGrid>
              <a:tr h="35156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79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3440" y="3093308"/>
            <a:ext cx="139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 </a:t>
            </a:r>
            <a:r>
              <a:rPr lang="mr-IN" sz="2400" dirty="0" smtClean="0"/>
              <a:t>–</a:t>
            </a:r>
            <a:r>
              <a:rPr lang="en-US" sz="2400" dirty="0" smtClean="0"/>
              <a:t> 14 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3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39" y="1292199"/>
            <a:ext cx="7286560" cy="3646972"/>
          </a:xfrm>
          <a:prstGeom prst="rect">
            <a:avLst/>
          </a:prstGeom>
        </p:spPr>
      </p:pic>
      <p:pic>
        <p:nvPicPr>
          <p:cNvPr id="5" name="Picture 4" descr="Screen Shot 2017-05-03 at 22.1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5" y="4491690"/>
            <a:ext cx="2948945" cy="20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 your child?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00 square 2 5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" b="24718"/>
          <a:stretch/>
        </p:blipFill>
        <p:spPr bwMode="auto">
          <a:xfrm>
            <a:off x="988088" y="585075"/>
            <a:ext cx="4795448" cy="52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0264" y="1351128"/>
            <a:ext cx="336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2, 5, 10 x table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5099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68718"/>
              </p:ext>
            </p:extLst>
          </p:nvPr>
        </p:nvGraphicFramePr>
        <p:xfrm>
          <a:off x="323528" y="1161224"/>
          <a:ext cx="7776868" cy="55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+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+ 7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6" y="629399"/>
            <a:ext cx="144016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32" y="116632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979716" y="116632"/>
            <a:ext cx="144016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Bonds to 10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24693" y="625423"/>
            <a:ext cx="144016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Doubles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35900" y="116632"/>
            <a:ext cx="144016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10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5269670" y="69198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Near doubles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292084" y="116632"/>
            <a:ext cx="1440160" cy="5040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Bridging/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compensating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10178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l Sans MT" panose="020B0502020104020203" pitchFamily="34" charset="0"/>
              </a:rPr>
              <a:t>Y1 facts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57331"/>
              </p:ext>
            </p:extLst>
          </p:nvPr>
        </p:nvGraphicFramePr>
        <p:xfrm>
          <a:off x="7524313" y="13860"/>
          <a:ext cx="1440175" cy="10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2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3334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86573"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31108" y="40466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Gill Sans MT" panose="020B0502020104020203" pitchFamily="34" charset="0"/>
              </a:rPr>
              <a:t>Y2 </a:t>
            </a:r>
          </a:p>
          <a:p>
            <a:pPr algn="r"/>
            <a:r>
              <a:rPr lang="en-GB" sz="1600" dirty="0">
                <a:latin typeface="Gill Sans MT" panose="020B0502020104020203" pitchFamily="34" charset="0"/>
              </a:rPr>
              <a:t>facts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32" y="632756"/>
            <a:ext cx="1440160" cy="3600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02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9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584176" cy="2736304"/>
          </a:xfrm>
          <a:prstGeom prst="rect">
            <a:avLst/>
          </a:prstGeom>
        </p:spPr>
      </p:pic>
      <p:pic>
        <p:nvPicPr>
          <p:cNvPr id="9" name="Picture 8" descr="Screen Shot 2017-03-20 at 19.3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1114"/>
          </a:xfrm>
          <a:prstGeom prst="rect">
            <a:avLst/>
          </a:prstGeom>
        </p:spPr>
      </p:pic>
      <p:pic>
        <p:nvPicPr>
          <p:cNvPr id="10" name="Picture 9" descr="Screen Shot 2017-03-20 at 19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89" y="620688"/>
            <a:ext cx="17625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children in Y1 need to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5-03 at 21.5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36" y="611516"/>
            <a:ext cx="2350560" cy="6246484"/>
          </a:xfrm>
          <a:prstGeom prst="rect">
            <a:avLst/>
          </a:prstGeom>
        </p:spPr>
      </p:pic>
      <p:pic>
        <p:nvPicPr>
          <p:cNvPr id="8" name="Picture 7" descr="Screen Shot 2017-05-03 at 21.5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1" y="611516"/>
            <a:ext cx="2316643" cy="6246484"/>
          </a:xfrm>
          <a:prstGeom prst="rect">
            <a:avLst/>
          </a:prstGeom>
        </p:spPr>
      </p:pic>
      <p:pic>
        <p:nvPicPr>
          <p:cNvPr id="7" name="Picture 6" descr="Screen Shot 2017-05-03 at 21.4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5" y="611516"/>
            <a:ext cx="2567166" cy="6246484"/>
          </a:xfrm>
          <a:prstGeom prst="rect">
            <a:avLst/>
          </a:prstGeom>
        </p:spPr>
      </p:pic>
      <p:pic>
        <p:nvPicPr>
          <p:cNvPr id="4" name="Picture 3" descr="Screen Shot 2017-05-03 at 21.49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16"/>
            <a:ext cx="2179196" cy="624648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54533"/>
              </p:ext>
            </p:extLst>
          </p:nvPr>
        </p:nvGraphicFramePr>
        <p:xfrm>
          <a:off x="80214" y="48528"/>
          <a:ext cx="9063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35"/>
                <a:gridCol w="1254214"/>
                <a:gridCol w="1693188"/>
                <a:gridCol w="1458023"/>
                <a:gridCol w="1426668"/>
                <a:gridCol w="1293407"/>
                <a:gridCol w="114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Subtraction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Multiplication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Algebra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Fractions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12" descr="Screen Shot 2017-05-03 at 21.58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01" y="419368"/>
            <a:ext cx="1065581" cy="6438632"/>
          </a:xfrm>
          <a:prstGeom prst="rect">
            <a:avLst/>
          </a:prstGeom>
        </p:spPr>
      </p:pic>
      <p:pic>
        <p:nvPicPr>
          <p:cNvPr id="14" name="Picture 13" descr="Screen Shot 2017-05-03 at 22.21.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95" y="611516"/>
            <a:ext cx="1223905" cy="61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grid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454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67166"/>
              </p:ext>
            </p:extLst>
          </p:nvPr>
        </p:nvGraphicFramePr>
        <p:xfrm>
          <a:off x="323528" y="1161224"/>
          <a:ext cx="7776868" cy="55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+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+ 7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6" y="629399"/>
            <a:ext cx="144016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32" y="116632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979716" y="116632"/>
            <a:ext cx="144016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Bonds to 10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24693" y="625423"/>
            <a:ext cx="144016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Doubles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35900" y="116632"/>
            <a:ext cx="144016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10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5269670" y="69198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Near doubles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292084" y="116632"/>
            <a:ext cx="1440160" cy="5040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Bridging/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compensating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10178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l Sans MT" panose="020B0502020104020203" pitchFamily="34" charset="0"/>
              </a:rPr>
              <a:t>Y1 facts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29597"/>
              </p:ext>
            </p:extLst>
          </p:nvPr>
        </p:nvGraphicFramePr>
        <p:xfrm>
          <a:off x="7524313" y="13860"/>
          <a:ext cx="1440175" cy="10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2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3334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86573"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31108" y="40466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Gill Sans MT" panose="020B0502020104020203" pitchFamily="34" charset="0"/>
              </a:rPr>
              <a:t>Y2 </a:t>
            </a:r>
          </a:p>
          <a:p>
            <a:pPr algn="r"/>
            <a:r>
              <a:rPr lang="en-GB" sz="1600" dirty="0">
                <a:latin typeface="Gill Sans MT" panose="020B0502020104020203" pitchFamily="34" charset="0"/>
              </a:rPr>
              <a:t>facts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32" y="632756"/>
            <a:ext cx="1440160" cy="3600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99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9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584176" cy="2736304"/>
          </a:xfrm>
          <a:prstGeom prst="rect">
            <a:avLst/>
          </a:prstGeom>
        </p:spPr>
      </p:pic>
      <p:pic>
        <p:nvPicPr>
          <p:cNvPr id="9" name="Picture 8" descr="Screen Shot 2017-03-20 at 19.3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1114"/>
          </a:xfrm>
          <a:prstGeom prst="rect">
            <a:avLst/>
          </a:prstGeom>
        </p:spPr>
      </p:pic>
      <p:pic>
        <p:nvPicPr>
          <p:cNvPr id="10" name="Picture 9" descr="Screen Shot 2017-03-20 at 19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89" y="620688"/>
            <a:ext cx="17625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03 at 22.0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003"/>
            <a:ext cx="9144000" cy="1250131"/>
          </a:xfrm>
          <a:prstGeom prst="rect">
            <a:avLst/>
          </a:prstGeom>
        </p:spPr>
      </p:pic>
      <p:pic>
        <p:nvPicPr>
          <p:cNvPr id="3" name="Picture 2" descr="Screen Shot 2017-05-03 at 22.0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" y="110647"/>
            <a:ext cx="607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representations are we using with your children?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920</Words>
  <Application>Microsoft Office PowerPoint</Application>
  <PresentationFormat>On-screen Show (4:3)</PresentationFormat>
  <Paragraphs>348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Mangal</vt:lpstr>
      <vt:lpstr>Office Theme</vt:lpstr>
      <vt:lpstr>Welcome to Y1 Maths information evening</vt:lpstr>
      <vt:lpstr>PowerPoint Presentation</vt:lpstr>
      <vt:lpstr>What do children in Y1 need to know? </vt:lpstr>
      <vt:lpstr>PowerPoint Presentation</vt:lpstr>
      <vt:lpstr>Multiplication grid….</vt:lpstr>
      <vt:lpstr>PowerPoint Presentation</vt:lpstr>
      <vt:lpstr>PowerPoint Presentation</vt:lpstr>
      <vt:lpstr>PowerPoint Presentation</vt:lpstr>
      <vt:lpstr>Which representations are we using with your children? </vt:lpstr>
      <vt:lpstr>The Part Part Whole model….</vt:lpstr>
      <vt:lpstr> Part-Part-Whole Models  </vt:lpstr>
      <vt:lpstr> Part-Part-Whole Models  </vt:lpstr>
      <vt:lpstr>PowerPoint Presentation</vt:lpstr>
      <vt:lpstr>Cherries….</vt:lpstr>
      <vt:lpstr>Rectangles</vt:lpstr>
      <vt:lpstr>10 frame</vt:lpstr>
      <vt:lpstr>PowerPoint Presentation</vt:lpstr>
      <vt:lpstr>How will we challenge and support your child? </vt:lpstr>
      <vt:lpstr>Where does this lead to in later years? </vt:lpstr>
      <vt:lpstr>Y2</vt:lpstr>
      <vt:lpstr>Y6</vt:lpstr>
      <vt:lpstr>How can you help your child?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Y1 Maths information evening</dc:title>
  <dc:creator>Alex Parry</dc:creator>
  <cp:lastModifiedBy>Lisa Gratton</cp:lastModifiedBy>
  <cp:revision>6</cp:revision>
  <dcterms:created xsi:type="dcterms:W3CDTF">2017-05-03T20:45:45Z</dcterms:created>
  <dcterms:modified xsi:type="dcterms:W3CDTF">2017-05-04T08:19:45Z</dcterms:modified>
</cp:coreProperties>
</file>