
<file path=[Content_Types].xml><?xml version="1.0" encoding="utf-8"?>
<Types xmlns="http://schemas.openxmlformats.org/package/2006/content-types"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2" Type="http://schemas.openxmlformats.org/officeDocument/2006/relationships/slide" Target="slides/slide7.xml"/><Relationship Id="rId9" Type="http://schemas.openxmlformats.org/officeDocument/2006/relationships/slide" Target="slides/slide4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226868c4c85_0_3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226868c4c85_0_3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g226868c4c85_0_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Google Shape;64;g226868c4c85_0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g226868c4c85_0_1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" name="Google Shape;70;g226868c4c85_0_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g226868c4c85_0_1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6" name="Google Shape;76;g226868c4c85_0_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g226868c4c85_0_2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2" name="Google Shape;82;g226868c4c85_0_2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g226868c4c85_0_2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8" name="Google Shape;88;g226868c4c85_0_2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rgbClr val="CFE2F3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Relationship Id="rId3" Type="http://schemas.openxmlformats.org/officeDocument/2006/relationships/hyperlink" Target="mailto:sencostbonaventuresp@bristol-schools.uk" TargetMode="External"/><Relationship Id="rId4" Type="http://schemas.openxmlformats.org/officeDocument/2006/relationships/hyperlink" Target="mailto:head.st.bonaventures.p@bristol-schools.uk" TargetMode="External"/><Relationship Id="rId5" Type="http://schemas.openxmlformats.org/officeDocument/2006/relationships/hyperlink" Target="mailto:deputy.st.bonaventures.p@bristol-schools.uk" TargetMode="External"/><Relationship Id="rId6" Type="http://schemas.openxmlformats.org/officeDocument/2006/relationships/hyperlink" Target="mailto:lisa.harvey@bristol-school.uk" TargetMode="External"/><Relationship Id="rId7" Type="http://schemas.openxmlformats.org/officeDocument/2006/relationships/hyperlink" Target="mailto:victoria.garrett@bristol-schools.uk" TargetMode="Externa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ctrTitle"/>
          </p:nvPr>
        </p:nvSpPr>
        <p:spPr>
          <a:xfrm>
            <a:off x="311700" y="747350"/>
            <a:ext cx="8520600" cy="2354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St Bons approach to meeting the needs of </a:t>
            </a:r>
            <a:r>
              <a:rPr lang="en"/>
              <a:t>pupils</a:t>
            </a:r>
            <a:r>
              <a:rPr lang="en"/>
              <a:t> with a SEND</a:t>
            </a:r>
            <a:endParaRPr/>
          </a:p>
        </p:txBody>
      </p:sp>
      <p:sp>
        <p:nvSpPr>
          <p:cNvPr id="55" name="Google Shape;55;p13"/>
          <p:cNvSpPr txBox="1"/>
          <p:nvPr>
            <p:ph idx="1" type="subTitle"/>
          </p:nvPr>
        </p:nvSpPr>
        <p:spPr>
          <a:xfrm>
            <a:off x="311700" y="34437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85000" lnSpcReduction="2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i="1" lang="en">
                <a:solidFill>
                  <a:srgbClr val="0000FF"/>
                </a:solidFill>
              </a:rPr>
              <a:t>Striving to be the best we can, guided by the light of Christ</a:t>
            </a:r>
            <a:endParaRPr i="1">
              <a:solidFill>
                <a:srgbClr val="0000FF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/>
              <a:t>SEN team</a:t>
            </a:r>
            <a:endParaRPr b="1"/>
          </a:p>
        </p:txBody>
      </p:sp>
      <p:sp>
        <p:nvSpPr>
          <p:cNvPr id="61" name="Google Shape;61;p14"/>
          <p:cNvSpPr txBox="1"/>
          <p:nvPr>
            <p:ph idx="1" type="body"/>
          </p:nvPr>
        </p:nvSpPr>
        <p:spPr>
          <a:xfrm>
            <a:off x="311700" y="1152475"/>
            <a:ext cx="8520600" cy="3740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  <a:p>
            <a:pPr indent="0" lvl="0" marL="0" rtl="0" algn="ctr">
              <a:spcBef>
                <a:spcPts val="120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</a:rPr>
              <a:t>SENCO- Liz Kurzik </a:t>
            </a:r>
            <a:r>
              <a:rPr lang="en" u="sng">
                <a:solidFill>
                  <a:schemeClr val="hlink"/>
                </a:solidFill>
                <a:hlinkClick r:id="rId3"/>
              </a:rPr>
              <a:t>sencostbonaventuresp@bristol-schools.uk</a:t>
            </a:r>
            <a:endParaRPr>
              <a:solidFill>
                <a:schemeClr val="dk1"/>
              </a:solidFill>
            </a:endParaRPr>
          </a:p>
          <a:p>
            <a:pPr indent="0" lvl="0" marL="0" rtl="0" algn="ctr">
              <a:spcBef>
                <a:spcPts val="120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</a:rPr>
              <a:t>Head teacher- Sarah Ballantine </a:t>
            </a:r>
            <a:r>
              <a:rPr lang="en" u="sng">
                <a:solidFill>
                  <a:schemeClr val="hlink"/>
                </a:solidFill>
                <a:hlinkClick r:id="rId4"/>
              </a:rPr>
              <a:t>head.st.bonaventures.p@bristol-schools.uk</a:t>
            </a:r>
            <a:endParaRPr>
              <a:solidFill>
                <a:schemeClr val="dk1"/>
              </a:solidFill>
            </a:endParaRPr>
          </a:p>
          <a:p>
            <a:pPr indent="0" lvl="0" marL="0" rtl="0" algn="ctr">
              <a:spcBef>
                <a:spcPts val="120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</a:rPr>
              <a:t>Deputy head teacher- Steph Woolley </a:t>
            </a:r>
            <a:r>
              <a:rPr lang="en" u="sng">
                <a:solidFill>
                  <a:schemeClr val="hlink"/>
                </a:solidFill>
                <a:hlinkClick r:id="rId5"/>
              </a:rPr>
              <a:t>deputy.st.bonaventures.p@bristol-schools.uk</a:t>
            </a:r>
            <a:endParaRPr>
              <a:solidFill>
                <a:schemeClr val="dk1"/>
              </a:solidFill>
            </a:endParaRPr>
          </a:p>
          <a:p>
            <a:pPr indent="0" lvl="0" marL="0" rtl="0" algn="ctr">
              <a:spcBef>
                <a:spcPts val="120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</a:rPr>
              <a:t>FS/KS1 class teacher- Lisa Harvey </a:t>
            </a:r>
            <a:r>
              <a:rPr lang="en" u="sng">
                <a:solidFill>
                  <a:schemeClr val="hlink"/>
                </a:solidFill>
                <a:hlinkClick r:id="rId6"/>
              </a:rPr>
              <a:t>lisa.harvey@bristol-school.uk</a:t>
            </a:r>
            <a:endParaRPr>
              <a:solidFill>
                <a:schemeClr val="dk1"/>
              </a:solidFill>
            </a:endParaRPr>
          </a:p>
          <a:p>
            <a:pPr indent="0" lvl="0" marL="0" rtl="0" algn="ctr">
              <a:spcBef>
                <a:spcPts val="120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</a:rPr>
              <a:t>KS2 class teacher</a:t>
            </a:r>
            <a:r>
              <a:rPr lang="en"/>
              <a:t>- </a:t>
            </a:r>
            <a:r>
              <a:rPr lang="en">
                <a:solidFill>
                  <a:schemeClr val="dk1"/>
                </a:solidFill>
              </a:rPr>
              <a:t>Victoria Garrett </a:t>
            </a:r>
            <a:r>
              <a:rPr lang="en" u="sng">
                <a:solidFill>
                  <a:schemeClr val="hlink"/>
                </a:solidFill>
                <a:hlinkClick r:id="rId7"/>
              </a:rPr>
              <a:t>victoria.garrett@bristol-schools.uk</a:t>
            </a:r>
            <a:endParaRPr>
              <a:solidFill>
                <a:schemeClr val="dk1"/>
              </a:solidFill>
            </a:endParaRPr>
          </a:p>
          <a:p>
            <a:pPr indent="0" lvl="0" marL="0" rtl="0" algn="ctr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/>
              <a:t>Stage 1</a:t>
            </a:r>
            <a:endParaRPr b="1"/>
          </a:p>
        </p:txBody>
      </p:sp>
      <p:sp>
        <p:nvSpPr>
          <p:cNvPr id="67" name="Google Shape;67;p15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en">
                <a:solidFill>
                  <a:schemeClr val="dk1"/>
                </a:solidFill>
              </a:rPr>
              <a:t>Children will have a one page profile.</a:t>
            </a:r>
            <a:endParaRPr>
              <a:solidFill>
                <a:schemeClr val="dk1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en">
                <a:solidFill>
                  <a:schemeClr val="dk1"/>
                </a:solidFill>
              </a:rPr>
              <a:t>Taught in class by the class teacher and/or LSA with little/no specific SEND intervention.</a:t>
            </a:r>
            <a:endParaRPr>
              <a:solidFill>
                <a:schemeClr val="dk1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en">
                <a:solidFill>
                  <a:schemeClr val="dk1"/>
                </a:solidFill>
              </a:rPr>
              <a:t>Scaffolding as part of high quality teaching expectations (quality first teaching, QFT).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lang="en">
                <a:solidFill>
                  <a:schemeClr val="dk1"/>
                </a:solidFill>
              </a:rPr>
              <a:t>NEXT STEP: class teacher to raise a concern with SENCO or with HT/DHT/SLT at pupil progress meeting. Class teacher to raise concern with parents/carers. </a:t>
            </a:r>
            <a:endParaRPr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/>
              <a:t>Stage 2</a:t>
            </a:r>
            <a:endParaRPr b="1"/>
          </a:p>
        </p:txBody>
      </p:sp>
      <p:sp>
        <p:nvSpPr>
          <p:cNvPr id="73" name="Google Shape;73;p16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en">
                <a:solidFill>
                  <a:schemeClr val="dk1"/>
                </a:solidFill>
              </a:rPr>
              <a:t>One page profile reviewed. </a:t>
            </a:r>
            <a:endParaRPr>
              <a:solidFill>
                <a:schemeClr val="dk1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en">
                <a:solidFill>
                  <a:schemeClr val="dk1"/>
                </a:solidFill>
              </a:rPr>
              <a:t>Additional</a:t>
            </a:r>
            <a:r>
              <a:rPr lang="en">
                <a:solidFill>
                  <a:schemeClr val="dk1"/>
                </a:solidFill>
              </a:rPr>
              <a:t> provision such a </a:t>
            </a:r>
            <a:r>
              <a:rPr lang="en">
                <a:solidFill>
                  <a:schemeClr val="dk1"/>
                </a:solidFill>
              </a:rPr>
              <a:t>small</a:t>
            </a:r>
            <a:r>
              <a:rPr lang="en">
                <a:solidFill>
                  <a:schemeClr val="dk1"/>
                </a:solidFill>
              </a:rPr>
              <a:t> group work is </a:t>
            </a:r>
            <a:r>
              <a:rPr lang="en">
                <a:solidFill>
                  <a:schemeClr val="dk1"/>
                </a:solidFill>
              </a:rPr>
              <a:t>identified.</a:t>
            </a:r>
            <a:r>
              <a:rPr lang="en">
                <a:solidFill>
                  <a:schemeClr val="dk1"/>
                </a:solidFill>
              </a:rPr>
              <a:t> An application for Early Intervention funding might be considered. </a:t>
            </a:r>
            <a:endParaRPr>
              <a:solidFill>
                <a:schemeClr val="dk1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en">
                <a:solidFill>
                  <a:schemeClr val="dk1"/>
                </a:solidFill>
              </a:rPr>
              <a:t>Informal discussions with class teacher. Provision reviewed at </a:t>
            </a:r>
            <a:r>
              <a:rPr lang="en">
                <a:solidFill>
                  <a:schemeClr val="dk1"/>
                </a:solidFill>
              </a:rPr>
              <a:t>pupil</a:t>
            </a:r>
            <a:r>
              <a:rPr lang="en">
                <a:solidFill>
                  <a:schemeClr val="dk1"/>
                </a:solidFill>
              </a:rPr>
              <a:t> progress meetings. 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lang="en">
                <a:solidFill>
                  <a:schemeClr val="dk1"/>
                </a:solidFill>
              </a:rPr>
              <a:t>NEXT STEP: further assessments within school, observations by SEN team and possible request for </a:t>
            </a:r>
            <a:r>
              <a:rPr lang="en">
                <a:solidFill>
                  <a:schemeClr val="dk1"/>
                </a:solidFill>
              </a:rPr>
              <a:t>specialist</a:t>
            </a:r>
            <a:r>
              <a:rPr lang="en">
                <a:solidFill>
                  <a:schemeClr val="dk1"/>
                </a:solidFill>
              </a:rPr>
              <a:t> teacher support. Class teacher/SENCO discussion with parents/carers. </a:t>
            </a:r>
            <a:endParaRPr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/>
              <a:t>Stage 3</a:t>
            </a:r>
            <a:endParaRPr b="1"/>
          </a:p>
        </p:txBody>
      </p:sp>
      <p:sp>
        <p:nvSpPr>
          <p:cNvPr id="79" name="Google Shape;79;p17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en">
                <a:solidFill>
                  <a:schemeClr val="dk1"/>
                </a:solidFill>
              </a:rPr>
              <a:t>Support plan introduced following discussion with parents/carers. </a:t>
            </a:r>
            <a:endParaRPr>
              <a:solidFill>
                <a:schemeClr val="dk1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en">
                <a:solidFill>
                  <a:schemeClr val="dk1"/>
                </a:solidFill>
              </a:rPr>
              <a:t>SMART objectives reviewed termly.</a:t>
            </a:r>
            <a:endParaRPr>
              <a:solidFill>
                <a:schemeClr val="dk1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en">
                <a:solidFill>
                  <a:schemeClr val="dk1"/>
                </a:solidFill>
              </a:rPr>
              <a:t>Pupil contribution to support plan. </a:t>
            </a:r>
            <a:endParaRPr>
              <a:solidFill>
                <a:schemeClr val="dk1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en">
                <a:solidFill>
                  <a:schemeClr val="dk1"/>
                </a:solidFill>
              </a:rPr>
              <a:t>Additional provision in place (if appropriate). </a:t>
            </a:r>
            <a:endParaRPr>
              <a:solidFill>
                <a:schemeClr val="dk1"/>
              </a:solidFill>
            </a:endParaRPr>
          </a:p>
          <a:p>
            <a:pPr indent="0" lvl="0" marL="45720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lang="en">
                <a:solidFill>
                  <a:schemeClr val="dk1"/>
                </a:solidFill>
              </a:rPr>
              <a:t>NEXT STEPS: further external specialist advice e.g. Educational psychology. </a:t>
            </a:r>
            <a:endParaRPr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/>
              <a:t>Stage 4</a:t>
            </a:r>
            <a:endParaRPr b="1"/>
          </a:p>
        </p:txBody>
      </p:sp>
      <p:sp>
        <p:nvSpPr>
          <p:cNvPr id="85" name="Google Shape;85;p18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en">
                <a:solidFill>
                  <a:schemeClr val="dk1"/>
                </a:solidFill>
              </a:rPr>
              <a:t>Involvement of external agencies requested. </a:t>
            </a:r>
            <a:endParaRPr>
              <a:solidFill>
                <a:schemeClr val="dk1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en">
                <a:solidFill>
                  <a:schemeClr val="dk1"/>
                </a:solidFill>
              </a:rPr>
              <a:t>External agency or LA </a:t>
            </a:r>
            <a:r>
              <a:rPr lang="en">
                <a:solidFill>
                  <a:schemeClr val="dk1"/>
                </a:solidFill>
              </a:rPr>
              <a:t>representative</a:t>
            </a:r>
            <a:r>
              <a:rPr lang="en">
                <a:solidFill>
                  <a:schemeClr val="dk1"/>
                </a:solidFill>
              </a:rPr>
              <a:t> provides recommendations. </a:t>
            </a:r>
            <a:endParaRPr>
              <a:solidFill>
                <a:schemeClr val="dk1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en">
                <a:solidFill>
                  <a:schemeClr val="dk1"/>
                </a:solidFill>
              </a:rPr>
              <a:t>Recommendations implemented in school and at home. 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lang="en">
                <a:solidFill>
                  <a:schemeClr val="dk1"/>
                </a:solidFill>
              </a:rPr>
              <a:t>NEXT STEP: further external </a:t>
            </a:r>
            <a:r>
              <a:rPr lang="en">
                <a:solidFill>
                  <a:schemeClr val="dk1"/>
                </a:solidFill>
              </a:rPr>
              <a:t>specialist</a:t>
            </a:r>
            <a:r>
              <a:rPr lang="en">
                <a:solidFill>
                  <a:schemeClr val="dk1"/>
                </a:solidFill>
              </a:rPr>
              <a:t> advice. Possible Educational Health Care, EHC, needs assessment. </a:t>
            </a:r>
            <a:endParaRPr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9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/>
              <a:t>Stage 5</a:t>
            </a:r>
            <a:endParaRPr b="1"/>
          </a:p>
        </p:txBody>
      </p:sp>
      <p:sp>
        <p:nvSpPr>
          <p:cNvPr id="91" name="Google Shape;91;p19"/>
          <p:cNvSpPr txBox="1"/>
          <p:nvPr>
            <p:ph idx="1" type="body"/>
          </p:nvPr>
        </p:nvSpPr>
        <p:spPr>
          <a:xfrm>
            <a:off x="259600" y="1132950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en">
                <a:solidFill>
                  <a:schemeClr val="dk1"/>
                </a:solidFill>
              </a:rPr>
              <a:t>Education, Health Care plan, EHCP, granted.</a:t>
            </a:r>
            <a:endParaRPr>
              <a:solidFill>
                <a:schemeClr val="dk1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en">
                <a:solidFill>
                  <a:schemeClr val="dk1"/>
                </a:solidFill>
              </a:rPr>
              <a:t>School </a:t>
            </a:r>
            <a:r>
              <a:rPr lang="en">
                <a:solidFill>
                  <a:schemeClr val="dk1"/>
                </a:solidFill>
              </a:rPr>
              <a:t>implements</a:t>
            </a:r>
            <a:r>
              <a:rPr lang="en">
                <a:solidFill>
                  <a:schemeClr val="dk1"/>
                </a:solidFill>
              </a:rPr>
              <a:t> recommendations. </a:t>
            </a:r>
            <a:endParaRPr>
              <a:solidFill>
                <a:schemeClr val="dk1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en">
                <a:solidFill>
                  <a:schemeClr val="dk1"/>
                </a:solidFill>
              </a:rPr>
              <a:t>Annual review to review </a:t>
            </a:r>
            <a:r>
              <a:rPr lang="en">
                <a:solidFill>
                  <a:schemeClr val="dk1"/>
                </a:solidFill>
              </a:rPr>
              <a:t>provision</a:t>
            </a:r>
            <a:r>
              <a:rPr lang="en">
                <a:solidFill>
                  <a:schemeClr val="dk1"/>
                </a:solidFill>
              </a:rPr>
              <a:t> and yearly </a:t>
            </a:r>
            <a:r>
              <a:rPr lang="en">
                <a:solidFill>
                  <a:schemeClr val="dk1"/>
                </a:solidFill>
              </a:rPr>
              <a:t>targets</a:t>
            </a:r>
            <a:r>
              <a:rPr lang="en">
                <a:solidFill>
                  <a:schemeClr val="dk1"/>
                </a:solidFill>
              </a:rPr>
              <a:t>. </a:t>
            </a:r>
            <a:endParaRPr>
              <a:solidFill>
                <a:schemeClr val="dk1"/>
              </a:solidFill>
            </a:endParaRPr>
          </a:p>
          <a:p>
            <a:pPr indent="0" lvl="0" marL="45720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lang="en">
                <a:solidFill>
                  <a:schemeClr val="dk1"/>
                </a:solidFill>
              </a:rPr>
              <a:t>NEXT STEPS: further external advice, possible </a:t>
            </a:r>
            <a:r>
              <a:rPr lang="en">
                <a:solidFill>
                  <a:schemeClr val="dk1"/>
                </a:solidFill>
              </a:rPr>
              <a:t>amendments</a:t>
            </a:r>
            <a:r>
              <a:rPr lang="en">
                <a:solidFill>
                  <a:schemeClr val="dk1"/>
                </a:solidFill>
              </a:rPr>
              <a:t> to EHCP. </a:t>
            </a:r>
            <a:endParaRPr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